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300" r:id="rId3"/>
  </p:sldIdLst>
  <p:sldSz cx="12192000" cy="6858000"/>
  <p:notesSz cx="9926638" cy="6797675"/>
  <p:defaultTextStyle>
    <a:defPPr>
      <a:defRPr lang="es-P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8E5C5D1-7330-4E17-9B36-5B1DA045E245}">
          <p14:sldIdLst>
            <p14:sldId id="257"/>
            <p14:sldId id="3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3B2F454-9775-F369-19F0-3803D6A64F08}">
  <a:tblStyle styleId="{13B2F454-9775-F369-19F0-3803D6A64F08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35" autoAdjust="0"/>
    <p:restoredTop sz="94660"/>
  </p:normalViewPr>
  <p:slideViewPr>
    <p:cSldViewPr>
      <p:cViewPr varScale="1">
        <p:scale>
          <a:sx n="75" d="100"/>
          <a:sy n="75" d="100"/>
        </p:scale>
        <p:origin x="61" y="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195E5-DA89-4C9C-A518-B083C608E557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981E2-F4AC-4EA0-840B-A5DA9F7F4C5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539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981E2-F4AC-4EA0-840B-A5DA9F7F4C54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34991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a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ítulo y objeto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Encabezado de secció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os objeto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ció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Solo el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En 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ido con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n con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ítulo y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ítulo vertical y tex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D5BD79-DDB0-48C4-A251-15125382EFAE}" type="datetimeFigureOut">
              <a:rPr lang="es-PE"/>
              <a:t>20/09/2026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27DB87-B492-42CC-87FC-3238FAB6EE07}" type="slidenum">
              <a:rPr lang="es-PE"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riángulo rectángulo 3"/>
          <p:cNvSpPr/>
          <p:nvPr/>
        </p:nvSpPr>
        <p:spPr bwMode="auto">
          <a:xfrm flipH="1">
            <a:off x="7534275" y="2638424"/>
            <a:ext cx="4657724" cy="4219576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PE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0582911-7A34-8B8B-63C7-BDD0CA89C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760"/>
            <a:ext cx="2449488" cy="4476155"/>
          </a:xfrm>
          <a:prstGeom prst="rect">
            <a:avLst/>
          </a:prstGeom>
          <a:solidFill>
            <a:srgbClr val="006699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0" rtlCol="0" anchor="ctr"/>
          <a:lstStyle/>
          <a:p>
            <a:pPr marL="0" indent="0" algn="ctr">
              <a:buNone/>
              <a:defRPr sz="6400" b="1">
                <a:solidFill>
                  <a:srgbClr val="FFFFFF"/>
                </a:solidFill>
                <a:latin typeface="Arial"/>
              </a:defRPr>
            </a:pPr>
            <a:r>
              <a:rPr lang="es-PE" dirty="0"/>
              <a:t>704</a:t>
            </a:r>
          </a:p>
          <a:p>
            <a:pPr marL="0" indent="0" algn="ctr">
              <a:spcBef>
                <a:spcPts val="1400"/>
              </a:spcBef>
              <a:buNone/>
              <a:defRPr sz="1400">
                <a:solidFill>
                  <a:srgbClr val="FFFFFF"/>
                </a:solidFill>
                <a:latin typeface="Arial"/>
              </a:defRPr>
            </a:pPr>
            <a:r>
              <a:rPr lang="es-PE" dirty="0"/>
              <a:t>Predios e Inmuebles en LMM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BEEDE2E-5317-4BBC-97C5-7CE896552F16}"/>
              </a:ext>
            </a:extLst>
          </p:cNvPr>
          <p:cNvSpPr/>
          <p:nvPr/>
        </p:nvSpPr>
        <p:spPr>
          <a:xfrm>
            <a:off x="838199" y="6218899"/>
            <a:ext cx="9048593" cy="3186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FUENTE: SINABIP Web, SINABIP Libre, SUNARP, OODD</a:t>
            </a: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4307ED22-B872-5774-61B2-DE78CC88FF37}"/>
              </a:ext>
            </a:extLst>
          </p:cNvPr>
          <p:cNvSpPr/>
          <p:nvPr/>
        </p:nvSpPr>
        <p:spPr>
          <a:xfrm>
            <a:off x="7608168" y="833166"/>
            <a:ext cx="3840480" cy="1549514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3200" b="1">
                <a:solidFill>
                  <a:srgbClr val="006699"/>
                </a:solidFill>
                <a:latin typeface="Arial"/>
              </a:defRPr>
            </a:pPr>
            <a:r>
              <a:rPr lang="es-PE" dirty="0"/>
              <a:t>352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Afectación en Uso / Destinados</a:t>
            </a:r>
          </a:p>
          <a:p>
            <a:pPr>
              <a:spcBef>
                <a:spcPts val="400"/>
              </a:spcBef>
              <a:defRPr sz="1100">
                <a:solidFill>
                  <a:srgbClr val="64748B"/>
                </a:solidFill>
                <a:latin typeface="Arial"/>
              </a:defRPr>
            </a:pPr>
            <a:r>
              <a:rPr lang="es-PE" dirty="0"/>
              <a:t>(Determinados e indeterminados)</a:t>
            </a:r>
          </a:p>
          <a:p>
            <a:pPr>
              <a:spcBef>
                <a:spcPts val="400"/>
              </a:spcBef>
              <a:defRPr sz="1100">
                <a:solidFill>
                  <a:srgbClr val="64748B"/>
                </a:solidFill>
                <a:latin typeface="Arial"/>
              </a:defRPr>
            </a:pPr>
            <a:r>
              <a:rPr lang="es-PE" dirty="0"/>
              <a:t>Titular ESTADO PERUANO - Entidades</a:t>
            </a: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77EC83-4E71-A703-E0CC-5E05954421D3}"/>
              </a:ext>
            </a:extLst>
          </p:cNvPr>
          <p:cNvSpPr/>
          <p:nvPr/>
        </p:nvSpPr>
        <p:spPr>
          <a:xfrm>
            <a:off x="3612511" y="1013759"/>
            <a:ext cx="3603070" cy="1296144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3200" b="1">
                <a:solidFill>
                  <a:srgbClr val="006699"/>
                </a:solidFill>
                <a:latin typeface="Arial"/>
              </a:defRPr>
            </a:pPr>
            <a:r>
              <a:rPr lang="es-PE" dirty="0"/>
              <a:t>71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Propiedad (MINSA)</a:t>
            </a:r>
          </a:p>
          <a:p>
            <a:pPr>
              <a:spcBef>
                <a:spcPts val="400"/>
              </a:spcBef>
              <a:defRPr sz="1100">
                <a:solidFill>
                  <a:srgbClr val="64748B"/>
                </a:solidFill>
                <a:latin typeface="Arial"/>
              </a:defRPr>
            </a:pPr>
            <a:r>
              <a:rPr lang="es-PE" dirty="0"/>
              <a:t>Predios con titularidad registral a nombre del MINSA o DIRIS.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B119552B-C865-2246-8326-550B1BA310AE}"/>
              </a:ext>
            </a:extLst>
          </p:cNvPr>
          <p:cNvSpPr/>
          <p:nvPr/>
        </p:nvSpPr>
        <p:spPr>
          <a:xfrm>
            <a:off x="3693795" y="3645023"/>
            <a:ext cx="3840480" cy="1200777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3200" b="1">
                <a:solidFill>
                  <a:srgbClr val="C00000"/>
                </a:solidFill>
                <a:latin typeface="Arial"/>
              </a:defRPr>
            </a:pPr>
            <a:r>
              <a:rPr lang="es-PE" dirty="0"/>
              <a:t>2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En Proceso de saneamiento</a:t>
            </a:r>
          </a:p>
          <a:p>
            <a:pPr>
              <a:spcBef>
                <a:spcPts val="400"/>
              </a:spcBef>
              <a:defRPr sz="1100">
                <a:solidFill>
                  <a:srgbClr val="64748B"/>
                </a:solidFill>
                <a:latin typeface="Arial"/>
              </a:defRPr>
            </a:pPr>
            <a:r>
              <a:rPr lang="es-PE" dirty="0"/>
              <a:t>Inmuebles registrados a nombre de Municipalidades y/o Programas.</a:t>
            </a: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7494A90F-8388-DC93-85A1-76BACCE948CC}"/>
              </a:ext>
            </a:extLst>
          </p:cNvPr>
          <p:cNvSpPr/>
          <p:nvPr/>
        </p:nvSpPr>
        <p:spPr>
          <a:xfrm>
            <a:off x="7883544" y="3429000"/>
            <a:ext cx="3721775" cy="13475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3200" b="1">
                <a:solidFill>
                  <a:srgbClr val="C00000"/>
                </a:solidFill>
                <a:latin typeface="Arial"/>
              </a:defRPr>
            </a:pPr>
            <a:r>
              <a:rPr lang="es-PE" dirty="0"/>
              <a:t>42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Pendientes de saneamiento</a:t>
            </a:r>
          </a:p>
          <a:p>
            <a:pPr>
              <a:spcBef>
                <a:spcPts val="400"/>
              </a:spcBef>
              <a:defRPr sz="1100">
                <a:solidFill>
                  <a:srgbClr val="64748B"/>
                </a:solidFill>
                <a:latin typeface="Arial"/>
              </a:defRPr>
            </a:pPr>
            <a:r>
              <a:rPr lang="es-PE" dirty="0"/>
              <a:t>De entidades, particulares, asociaciones o comunidades que requieren saneamiento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5950983-1F60-4A92-B6C8-5EAB0A965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90" y="225629"/>
            <a:ext cx="5231904" cy="527957"/>
          </a:xfrm>
          <a:prstGeom prst="rect">
            <a:avLst/>
          </a:prstGeom>
        </p:spPr>
      </p:pic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8E7A94F2-560A-CC14-4D3D-6DA908033941}"/>
              </a:ext>
            </a:extLst>
          </p:cNvPr>
          <p:cNvSpPr/>
          <p:nvPr/>
        </p:nvSpPr>
        <p:spPr bwMode="auto">
          <a:xfrm>
            <a:off x="3719736" y="4970566"/>
            <a:ext cx="3997701" cy="112356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3200" b="1">
                <a:solidFill>
                  <a:srgbClr val="C00000"/>
                </a:solidFill>
                <a:latin typeface="Arial"/>
              </a:defRPr>
            </a:pPr>
            <a:r>
              <a:rPr lang="es-PE" dirty="0"/>
              <a:t>88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En evaluación </a:t>
            </a: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F9286241-11A0-EBCC-AC4B-4A67F9F5B5A1}"/>
              </a:ext>
            </a:extLst>
          </p:cNvPr>
          <p:cNvSpPr/>
          <p:nvPr/>
        </p:nvSpPr>
        <p:spPr bwMode="auto">
          <a:xfrm>
            <a:off x="8040216" y="4970565"/>
            <a:ext cx="3997701" cy="1054269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3200" b="1">
                <a:solidFill>
                  <a:srgbClr val="C00000"/>
                </a:solidFill>
                <a:latin typeface="Arial"/>
              </a:defRPr>
            </a:pPr>
            <a:r>
              <a:rPr lang="es-PE" dirty="0"/>
              <a:t>140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Alquilados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012B779E-8CAE-9834-C2C5-9FB7F086E03D}"/>
              </a:ext>
            </a:extLst>
          </p:cNvPr>
          <p:cNvSpPr/>
          <p:nvPr/>
        </p:nvSpPr>
        <p:spPr bwMode="auto">
          <a:xfrm>
            <a:off x="5614035" y="2452538"/>
            <a:ext cx="3603070" cy="101241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3200" b="1">
                <a:solidFill>
                  <a:srgbClr val="006699"/>
                </a:solidFill>
                <a:latin typeface="Arial"/>
              </a:defRPr>
            </a:pPr>
            <a:r>
              <a:rPr lang="es-PE" dirty="0"/>
              <a:t>1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PRONABI – Asignado en uso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BF4F197-9084-E829-CE79-496471C7682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127448" y="1700808"/>
            <a:ext cx="5653236" cy="3900091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>
            <a:normAutofit/>
          </a:bodyPr>
          <a:lstStyle/>
          <a:p>
            <a:pPr marL="0" indent="0" algn="ctr">
              <a:buNone/>
              <a:defRPr sz="3200" b="1">
                <a:solidFill>
                  <a:srgbClr val="006699"/>
                </a:solidFill>
                <a:latin typeface="Arial"/>
              </a:defRPr>
            </a:pPr>
            <a:r>
              <a:rPr lang="es-PE" sz="7200" dirty="0"/>
              <a:t>423</a:t>
            </a:r>
          </a:p>
          <a:p>
            <a:pPr marL="0" indent="0" algn="ctr">
              <a:spcBef>
                <a:spcPts val="400"/>
              </a:spcBef>
              <a:buNone/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sz="2000" dirty="0"/>
              <a:t>Propiedad + Afectaciones en Uso MINSA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endParaRPr lang="es-PE" sz="2000" dirty="0"/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265 inmuebles 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64 terrenos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23D6B7C-71BC-284B-A0CD-2166E1086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8690" y="225629"/>
            <a:ext cx="5231904" cy="527957"/>
          </a:xfrm>
          <a:prstGeom prst="rect">
            <a:avLst/>
          </a:prstGeom>
        </p:spPr>
      </p:pic>
      <p:sp>
        <p:nvSpPr>
          <p:cNvPr id="11" name="Triángulo rectángulo 10">
            <a:extLst>
              <a:ext uri="{FF2B5EF4-FFF2-40B4-BE49-F238E27FC236}">
                <a16:creationId xmlns:a16="http://schemas.microsoft.com/office/drawing/2014/main" id="{4E35AF44-275A-1124-8EAA-FB43320576D7}"/>
              </a:ext>
            </a:extLst>
          </p:cNvPr>
          <p:cNvSpPr/>
          <p:nvPr/>
        </p:nvSpPr>
        <p:spPr bwMode="auto">
          <a:xfrm flipH="1">
            <a:off x="7534275" y="2638425"/>
            <a:ext cx="4657724" cy="4219576"/>
          </a:xfrm>
          <a:prstGeom prst="rt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PE"/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E410C97B-21B5-F1A8-B245-AA7FD2C2ACBA}"/>
              </a:ext>
            </a:extLst>
          </p:cNvPr>
          <p:cNvSpPr/>
          <p:nvPr/>
        </p:nvSpPr>
        <p:spPr bwMode="auto">
          <a:xfrm>
            <a:off x="7392144" y="1628800"/>
            <a:ext cx="3603070" cy="1296144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3200" b="1">
                <a:solidFill>
                  <a:srgbClr val="006699"/>
                </a:solidFill>
                <a:latin typeface="Arial"/>
              </a:defRPr>
            </a:pPr>
            <a:endParaRPr lang="es-PE" dirty="0"/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/>
              <a:t>No aptos para finalidad de Salud </a:t>
            </a:r>
            <a:r>
              <a:rPr lang="es-PE" dirty="0">
                <a:solidFill>
                  <a:srgbClr val="FF0000"/>
                </a:solidFill>
              </a:rPr>
              <a:t>9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r>
              <a:rPr lang="es-PE" dirty="0">
                <a:solidFill>
                  <a:schemeClr val="tx1"/>
                </a:solidFill>
              </a:rPr>
              <a:t>Áreas verdes, recreativas, vías     </a:t>
            </a:r>
            <a:r>
              <a:rPr lang="es-PE" dirty="0">
                <a:solidFill>
                  <a:srgbClr val="FF0000"/>
                </a:solidFill>
              </a:rPr>
              <a:t>7</a:t>
            </a:r>
          </a:p>
          <a:p>
            <a:pPr>
              <a:spcBef>
                <a:spcPts val="400"/>
              </a:spcBef>
              <a:defRPr sz="1400" b="1">
                <a:solidFill>
                  <a:srgbClr val="1E293B"/>
                </a:solidFill>
                <a:latin typeface="Arial"/>
              </a:defRPr>
            </a:pPr>
            <a:endParaRPr lang="es-P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968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</TotalTime>
  <Words>117</Words>
  <Application>Microsoft Office PowerPoint</Application>
  <DocSecurity>0</DocSecurity>
  <PresentationFormat>Panorámica</PresentationFormat>
  <Paragraphs>31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 SITUACIONAL DE LA SEDE CENTRAL DEL MINSA</dc:title>
  <dc:subject/>
  <dc:creator>LUIS ALBERTO JUBER DELGADO</dc:creator>
  <cp:keywords/>
  <dc:description/>
  <cp:lastModifiedBy>huawei</cp:lastModifiedBy>
  <cp:revision>80</cp:revision>
  <cp:lastPrinted>2024-09-17T13:46:39Z</cp:lastPrinted>
  <dcterms:created xsi:type="dcterms:W3CDTF">2024-05-16T16:52:37Z</dcterms:created>
  <dcterms:modified xsi:type="dcterms:W3CDTF">2026-09-21T01:58:39Z</dcterms:modified>
  <cp:category/>
  <dc:identifier/>
  <cp:contentStatus/>
  <dc:language/>
  <cp:version/>
</cp:coreProperties>
</file>